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256" r:id="rId2"/>
    <p:sldId id="258" r:id="rId3"/>
    <p:sldId id="261" r:id="rId4"/>
    <p:sldId id="264" r:id="rId5"/>
    <p:sldId id="263" r:id="rId6"/>
    <p:sldId id="259" r:id="rId7"/>
    <p:sldId id="262" r:id="rId8"/>
    <p:sldId id="260"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55011" autoAdjust="0"/>
  </p:normalViewPr>
  <p:slideViewPr>
    <p:cSldViewPr>
      <p:cViewPr varScale="1">
        <p:scale>
          <a:sx n="50" d="100"/>
          <a:sy n="50" d="100"/>
        </p:scale>
        <p:origin x="-2386" y="-77"/>
      </p:cViewPr>
      <p:guideLst>
        <p:guide orient="horz" pos="2160"/>
        <p:guide pos="2880"/>
      </p:guideLst>
    </p:cSldViewPr>
  </p:slideViewPr>
  <p:notesTextViewPr>
    <p:cViewPr>
      <p:scale>
        <a:sx n="1" d="1"/>
        <a:sy n="1" d="1"/>
      </p:scale>
      <p:origin x="0" y="0"/>
    </p:cViewPr>
  </p:notesTextViewPr>
  <p:sorterViewPr>
    <p:cViewPr>
      <p:scale>
        <a:sx n="130" d="100"/>
        <a:sy n="13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EF93BB-2D50-4F5F-A6F1-2947D9BD902E}" type="datetimeFigureOut">
              <a:rPr lang="en-US" smtClean="0"/>
              <a:pPr/>
              <a:t>5/4/2012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083565-E5FF-4DD9-8E55-C1DC0D0CF046}" type="slidenum">
              <a:rPr lang="en-US" smtClean="0"/>
              <a:pPr/>
              <a:t>‹#›</a:t>
            </a:fld>
            <a:endParaRPr lang="en-US"/>
          </a:p>
        </p:txBody>
      </p:sp>
    </p:spTree>
    <p:extLst>
      <p:ext uri="{BB962C8B-B14F-4D97-AF65-F5344CB8AC3E}">
        <p14:creationId xmlns:p14="http://schemas.microsoft.com/office/powerpoint/2010/main" xmlns="" val="17001295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College readiness has become</a:t>
            </a:r>
            <a:r>
              <a:rPr lang="en-US" baseline="0" dirty="0" smtClean="0"/>
              <a:t> a very hot topic a</a:t>
            </a:r>
            <a:r>
              <a:rPr lang="en-US" dirty="0" smtClean="0"/>
              <a:t>s more</a:t>
            </a:r>
            <a:r>
              <a:rPr lang="en-US" baseline="0" dirty="0" smtClean="0"/>
              <a:t> adults return to college, most often a community college, and cash-strapped states examine the costs of remediation. But with this attention has come increased scrutiny. More and more we realize that “college readiness” as a concept is not well defined. What constitutes readiness varies from state to state and even between sectors within a state. What would be ready at one college may not be ready at another one. </a:t>
            </a:r>
          </a:p>
          <a:p>
            <a:endParaRPr lang="en-US" baseline="0" dirty="0" smtClean="0"/>
          </a:p>
          <a:p>
            <a:r>
              <a:rPr lang="en-US" baseline="0" dirty="0" smtClean="0"/>
              <a:t>But even so, it is clear that too many students fail to meet their local definition. At community colleges the rates can be as high as 80% who need remediation in at least one subject and 50-60% is normal. Even among more selective institutions, significant numbers of students must enroll in some form of developmental education. </a:t>
            </a:r>
          </a:p>
          <a:p>
            <a:endParaRPr lang="en-US" baseline="0" dirty="0" smtClean="0"/>
          </a:p>
          <a:p>
            <a:r>
              <a:rPr lang="en-US" baseline="0" dirty="0" smtClean="0"/>
              <a:t>This can significantly increase the time and cost of earning a college credential. That would be worth it if it also increased the chances a student does eventually earn a credential. But one of the most difficult aspects of developmental education is that there is limited evidence that it helps improve outcomes. Certainly for some students it is successful. Many, if not most, others, however, end up leaving college without a degree or credential. It is not clear whether this is because the developmental program failed to provide the necessary academic skills or the added time and costs overwhelmed the student or because of something about the individual students. </a:t>
            </a:r>
          </a:p>
          <a:p>
            <a:endParaRPr lang="en-US" baseline="0" dirty="0" smtClean="0"/>
          </a:p>
          <a:p>
            <a:r>
              <a:rPr lang="en-US" baseline="0" dirty="0" smtClean="0"/>
              <a:t>But regardless, the value of developmental education is questionable and in a time of higher demands and reduced resources, it is necessary to look at ways to tackle this problem head on. </a:t>
            </a:r>
          </a:p>
        </p:txBody>
      </p:sp>
      <p:sp>
        <p:nvSpPr>
          <p:cNvPr id="4" name="Slide Number Placeholder 3"/>
          <p:cNvSpPr>
            <a:spLocks noGrp="1"/>
          </p:cNvSpPr>
          <p:nvPr>
            <p:ph type="sldNum" sz="quarter" idx="10"/>
          </p:nvPr>
        </p:nvSpPr>
        <p:spPr/>
        <p:txBody>
          <a:bodyPr/>
          <a:lstStyle/>
          <a:p>
            <a:fld id="{7B083565-E5FF-4DD9-8E55-C1DC0D0CF046}" type="slidenum">
              <a:rPr lang="en-US" smtClean="0"/>
              <a:pPr/>
              <a:t>2</a:t>
            </a:fld>
            <a:endParaRPr lang="en-US"/>
          </a:p>
        </p:txBody>
      </p:sp>
    </p:spTree>
    <p:extLst>
      <p:ext uri="{BB962C8B-B14F-4D97-AF65-F5344CB8AC3E}">
        <p14:creationId xmlns:p14="http://schemas.microsoft.com/office/powerpoint/2010/main" xmlns="" val="228861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sad reality is that the</a:t>
            </a:r>
            <a:r>
              <a:rPr lang="en-US" baseline="0" dirty="0" smtClean="0"/>
              <a:t> effectiveness of developmental education is poorly understood. We know that many of the students who enter a developmental program will not complete all of it and the vast majority will never earn a college credential. But because of the nature of these students, it is difficult to understand why. We know the students who enter developmental education struggled academically at some point in their schooling. The question is whether the limited success we observe is due to limitations of the students, the program itself, or, more likely some combination of both. For example, we could reasonably imagine that a </a:t>
            </a:r>
            <a:r>
              <a:rPr lang="en-US" baseline="0" dirty="0" err="1" smtClean="0"/>
              <a:t>dev</a:t>
            </a:r>
            <a:r>
              <a:rPr lang="en-US" baseline="0" dirty="0" smtClean="0"/>
              <a:t> </a:t>
            </a:r>
            <a:r>
              <a:rPr lang="en-US" baseline="0" dirty="0" err="1" smtClean="0"/>
              <a:t>ed</a:t>
            </a:r>
            <a:r>
              <a:rPr lang="en-US" baseline="0" dirty="0" smtClean="0"/>
              <a:t> program increases a student’s academic preparedness – this making them more likely complete a credential while the added time and cost reduce the chances of earning a credential. The question is which outweighs the other. </a:t>
            </a:r>
            <a:endParaRPr lang="en-US" dirty="0"/>
          </a:p>
        </p:txBody>
      </p:sp>
      <p:sp>
        <p:nvSpPr>
          <p:cNvPr id="4" name="Slide Number Placeholder 3"/>
          <p:cNvSpPr>
            <a:spLocks noGrp="1"/>
          </p:cNvSpPr>
          <p:nvPr>
            <p:ph type="sldNum" sz="quarter" idx="10"/>
          </p:nvPr>
        </p:nvSpPr>
        <p:spPr/>
        <p:txBody>
          <a:bodyPr/>
          <a:lstStyle/>
          <a:p>
            <a:fld id="{7B083565-E5FF-4DD9-8E55-C1DC0D0CF046}" type="slidenum">
              <a:rPr lang="en-US" smtClean="0"/>
              <a:pPr/>
              <a:t>3</a:t>
            </a:fld>
            <a:endParaRPr lang="en-US"/>
          </a:p>
        </p:txBody>
      </p:sp>
    </p:spTree>
    <p:extLst>
      <p:ext uri="{BB962C8B-B14F-4D97-AF65-F5344CB8AC3E}">
        <p14:creationId xmlns:p14="http://schemas.microsoft.com/office/powerpoint/2010/main" xmlns="" val="3219837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also need to begin developing a more nuanced understanding of readiness. Readiness is not a single dimension. For example, there is a major difference between a person who learns something but has forgotten and someone who never learned it in the first place. I have a </a:t>
            </a:r>
            <a:r>
              <a:rPr lang="en-US" baseline="0" dirty="0" err="1" smtClean="0"/>
              <a:t>Ph.D</a:t>
            </a:r>
            <a:r>
              <a:rPr lang="en-US" baseline="0" dirty="0" smtClean="0"/>
              <a:t> with advanced statistical training but have trouble helping my daughters with the Algebra homework and am hopeless a geometry. I might not pass a placement test. But am I not “ready” for college? And then there are those who may not have mastered the material and forgotten what they did know. We can probably think of other, similar scenarios, but the point is most developmental education programs treat everyone the same when we know the underlying issues and causes may differ.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We also need to spend more time and energy thinking about readiness in terms of non-academic factors. It possible that not knowing the subject is not the hindrance we assume. Perhaps the non-academic factors are actually more critical than the academic ones. Correlation and causation are often mixed up. We have always assumed that being academic prepared is causally related to academic success in college. But what if the preparation and the success are both caused by deeper, underlying factors such as resilience, work ethic, desire and so forth. This would mean success is less about preparation and more about non-academic qualities. While this is an extreme position, there is some evidence that it is at least partially valid. </a:t>
            </a:r>
          </a:p>
          <a:p>
            <a:pPr marL="171450" indent="-171450">
              <a:buFont typeface="Arial" pitchFamily="34" charset="0"/>
              <a:buChar char="•"/>
            </a:pPr>
            <a:r>
              <a:rPr lang="en-US" baseline="0" dirty="0" smtClean="0"/>
              <a:t>It is clear that just knowing the subject matter is not all there is to college success. Even selective institutions that can take only the best students have those who drop out. It is easy to imagine that the factors that lead to low graduation rates at universities are even more prevalent in community colleges and they go beyond academic readiness</a:t>
            </a:r>
          </a:p>
          <a:p>
            <a:pPr marL="171450" indent="-171450">
              <a:buFont typeface="Arial" pitchFamily="34" charset="0"/>
              <a:buChar char="•"/>
            </a:pPr>
            <a:r>
              <a:rPr lang="en-US" baseline="0" dirty="0" smtClean="0"/>
              <a:t>Some tantalizing clues came out of Virginia study that showed that students who placed into developmental education but chose to skip it had success rates in their academic courses equal to those who went through </a:t>
            </a:r>
            <a:r>
              <a:rPr lang="en-US" baseline="0" dirty="0" err="1" smtClean="0"/>
              <a:t>dev</a:t>
            </a:r>
            <a:r>
              <a:rPr lang="en-US" baseline="0" dirty="0" smtClean="0"/>
              <a:t> ed. Clearly they were not a random set of students but were motivated enough to skip </a:t>
            </a:r>
            <a:r>
              <a:rPr lang="en-US" baseline="0" dirty="0" err="1" smtClean="0"/>
              <a:t>dev</a:t>
            </a:r>
            <a:r>
              <a:rPr lang="en-US" baseline="0" dirty="0" smtClean="0"/>
              <a:t> </a:t>
            </a:r>
            <a:r>
              <a:rPr lang="en-US" baseline="0" dirty="0" err="1" smtClean="0"/>
              <a:t>ed</a:t>
            </a:r>
            <a:r>
              <a:rPr lang="en-US" baseline="0" dirty="0" smtClean="0"/>
              <a:t>; but perhaps that is clue as to some of the qualities that drive college success. </a:t>
            </a:r>
          </a:p>
          <a:p>
            <a:endParaRPr lang="en-US" baseline="0" dirty="0" smtClean="0"/>
          </a:p>
          <a:p>
            <a:r>
              <a:rPr lang="en-US" baseline="0" dirty="0" smtClean="0"/>
              <a:t>Finally, we need to begin looking at each academic domain individually. The kinds of skills required in English and reading are conceptually different from math and the relationship between having those skills and success is different. One can easily accept that not understanding fractions would make it almost impossible to complete college algebra but does English and reading work the same way? </a:t>
            </a:r>
          </a:p>
        </p:txBody>
      </p:sp>
      <p:sp>
        <p:nvSpPr>
          <p:cNvPr id="4" name="Slide Number Placeholder 3"/>
          <p:cNvSpPr>
            <a:spLocks noGrp="1"/>
          </p:cNvSpPr>
          <p:nvPr>
            <p:ph type="sldNum" sz="quarter" idx="10"/>
          </p:nvPr>
        </p:nvSpPr>
        <p:spPr/>
        <p:txBody>
          <a:bodyPr/>
          <a:lstStyle/>
          <a:p>
            <a:fld id="{7B083565-E5FF-4DD9-8E55-C1DC0D0CF046}" type="slidenum">
              <a:rPr lang="en-US" smtClean="0"/>
              <a:pPr/>
              <a:t>4</a:t>
            </a:fld>
            <a:endParaRPr lang="en-US"/>
          </a:p>
        </p:txBody>
      </p:sp>
    </p:spTree>
    <p:extLst>
      <p:ext uri="{BB962C8B-B14F-4D97-AF65-F5344CB8AC3E}">
        <p14:creationId xmlns:p14="http://schemas.microsoft.com/office/powerpoint/2010/main" xmlns="" val="3537360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Common</a:t>
            </a:r>
            <a:r>
              <a:rPr lang="en-US" baseline="0" dirty="0" smtClean="0"/>
              <a:t> core is going to bring new pressures on the secondary and postsecondary sectors. For the postsecondary system, there will be an increased demand to identify the specific skills and knowledge students need to succeed in college so that K12 can prepare students accordingly. This is an old concern but one that is receiving new attention. With this will come some uncomfortable questions – such was “Why?” as in “Why should a student need to learn a given skill or knowledge area?” The best example of this is algebra. Right now almost all math requirements flow through algebra, which itself is critical as a gateway to calculus. But why? If we only require a college graduate take one or two math courses, which ones should those be? Why should a student learn algebra over other areas of math such as statistics. </a:t>
            </a:r>
            <a:r>
              <a:rPr lang="en-US" baseline="0" dirty="0" err="1" smtClean="0"/>
              <a:t>Statway</a:t>
            </a:r>
            <a:r>
              <a:rPr lang="en-US" baseline="0" dirty="0" smtClean="0"/>
              <a:t> and </a:t>
            </a:r>
            <a:r>
              <a:rPr lang="en-US" baseline="0" dirty="0" err="1" smtClean="0"/>
              <a:t>Quantway</a:t>
            </a:r>
            <a:r>
              <a:rPr lang="en-US" baseline="0" dirty="0" smtClean="0"/>
              <a:t> are now posing those very questions.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B083565-E5FF-4DD9-8E55-C1DC0D0CF046}" type="slidenum">
              <a:rPr lang="en-US" smtClean="0"/>
              <a:pPr/>
              <a:t>5</a:t>
            </a:fld>
            <a:endParaRPr lang="en-US"/>
          </a:p>
        </p:txBody>
      </p:sp>
    </p:spTree>
    <p:extLst>
      <p:ext uri="{BB962C8B-B14F-4D97-AF65-F5344CB8AC3E}">
        <p14:creationId xmlns:p14="http://schemas.microsoft.com/office/powerpoint/2010/main" xmlns="" val="2037822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Florida has recently addres</a:t>
            </a:r>
            <a:r>
              <a:rPr lang="en-US" baseline="0" dirty="0" smtClean="0"/>
              <a:t>sed some of these challenges. One of our recent strategies was to come up with an operational definition of readiness. Too often people define college readiness in general terms, such as “prepared to succeed in college” without defining what that really means. So we started by selecting two key courses, Introductory English and Intermediate Algebra and establishing those courses as the target for readiness. Florida has an advantage in that we have a common course number and so every community college and most universities have comparable courses in their catalogs. So we invited the faculty who teach those courses, including some high school and university faculty, to look at the skills needed to succeed in them. Faculty identified dozens of potential skills so we then had the faculty rank order them. The result was a prioritized “wish list” of the skills faculty believed students needed to enter their class with in order to be successful. </a:t>
            </a:r>
          </a:p>
          <a:p>
            <a:endParaRPr lang="en-US" baseline="0" dirty="0" smtClean="0"/>
          </a:p>
          <a:p>
            <a:r>
              <a:rPr lang="en-US" baseline="0" dirty="0" smtClean="0"/>
              <a:t>Note that this is a very precise and operational definition. It results a relatively small number of skills a student should master before enrolling in these courses. It can be shared with other schools and other sectors. It can be used to develop curricula, lessons, and placement exams. It is a definition that can be easily applied to a range of uses.</a:t>
            </a:r>
          </a:p>
          <a:p>
            <a:endParaRPr lang="en-US" baseline="0" dirty="0" smtClean="0"/>
          </a:p>
          <a:p>
            <a:r>
              <a:rPr lang="en-US" baseline="0" dirty="0" smtClean="0"/>
              <a:t>But there are downsides to this approach. It assumes that the current courses are the right ones students should be taking in college. Clearly they are the courses being taken but it does not help us address what students </a:t>
            </a:r>
            <a:r>
              <a:rPr lang="en-US" i="1" baseline="0" dirty="0" smtClean="0"/>
              <a:t>should</a:t>
            </a:r>
            <a:r>
              <a:rPr lang="en-US" baseline="0" dirty="0" smtClean="0"/>
              <a:t> take and why. It solidifies the status quo, whether right or wrong. So while it provides better direction for high schools, by using current faculty we have institutionalized the </a:t>
            </a:r>
            <a:r>
              <a:rPr lang="en-US" i="1" baseline="0" dirty="0" smtClean="0"/>
              <a:t>status quo. </a:t>
            </a:r>
          </a:p>
          <a:p>
            <a:endParaRPr lang="en-US" baseline="0" dirty="0" smtClean="0"/>
          </a:p>
        </p:txBody>
      </p:sp>
      <p:sp>
        <p:nvSpPr>
          <p:cNvPr id="4" name="Slide Number Placeholder 3"/>
          <p:cNvSpPr>
            <a:spLocks noGrp="1"/>
          </p:cNvSpPr>
          <p:nvPr>
            <p:ph type="sldNum" sz="quarter" idx="10"/>
          </p:nvPr>
        </p:nvSpPr>
        <p:spPr/>
        <p:txBody>
          <a:bodyPr/>
          <a:lstStyle/>
          <a:p>
            <a:fld id="{7B083565-E5FF-4DD9-8E55-C1DC0D0CF046}" type="slidenum">
              <a:rPr lang="en-US" smtClean="0"/>
              <a:pPr/>
              <a:t>6</a:t>
            </a:fld>
            <a:endParaRPr lang="en-US"/>
          </a:p>
        </p:txBody>
      </p:sp>
    </p:spTree>
    <p:extLst>
      <p:ext uri="{BB962C8B-B14F-4D97-AF65-F5344CB8AC3E}">
        <p14:creationId xmlns:p14="http://schemas.microsoft.com/office/powerpoint/2010/main" xmlns="" val="4265945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a:t>
            </a:r>
            <a:r>
              <a:rPr lang="en-US" baseline="0" dirty="0" smtClean="0"/>
              <a:t> key experiment in Florida, and elsewhere, is an effort to increase the number of students who graduate high school ready for college. The Florida legislature passed a new law requiring almost all 11</a:t>
            </a:r>
            <a:r>
              <a:rPr lang="en-US" baseline="30000" dirty="0" smtClean="0"/>
              <a:t>th</a:t>
            </a:r>
            <a:r>
              <a:rPr lang="en-US" baseline="0" dirty="0" smtClean="0"/>
              <a:t> grade students take a college placement test. Those who don’t score ready are directed into remediation for 12</a:t>
            </a:r>
            <a:r>
              <a:rPr lang="en-US" baseline="30000" dirty="0" smtClean="0"/>
              <a:t>th</a:t>
            </a:r>
            <a:r>
              <a:rPr lang="en-US" baseline="0" dirty="0" smtClean="0"/>
              <a:t> grade. As a concept this is relatively simple. </a:t>
            </a:r>
          </a:p>
          <a:p>
            <a:endParaRPr lang="en-US" baseline="0" dirty="0" smtClean="0"/>
          </a:p>
          <a:p>
            <a:r>
              <a:rPr lang="en-US" baseline="0" dirty="0" smtClean="0"/>
              <a:t>But in practice this is a challenging law. First, many districts resist the policy because the 12</a:t>
            </a:r>
            <a:r>
              <a:rPr lang="en-US" baseline="30000" dirty="0" smtClean="0"/>
              <a:t>th</a:t>
            </a:r>
            <a:r>
              <a:rPr lang="en-US" baseline="0" dirty="0" smtClean="0"/>
              <a:t> grade remediation, at least in Florida, more closely resembles 8</a:t>
            </a:r>
            <a:r>
              <a:rPr lang="en-US" baseline="30000" dirty="0" smtClean="0"/>
              <a:t>th</a:t>
            </a:r>
            <a:r>
              <a:rPr lang="en-US" baseline="0" dirty="0" smtClean="0"/>
              <a:t> grade math than the Algebra 1 and high math most high school instructors focus on. To them it seems a waste of time and energy to re-teach something taken 3 or more years ago. In addition, it raises significant issues for staffing, training and curricula development. Finally, there is also some resistance to the  idea of having colleges dictate outcomes to the high schools. </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B083565-E5FF-4DD9-8E55-C1DC0D0CF046}" type="slidenum">
              <a:rPr lang="en-US" smtClean="0"/>
              <a:pPr/>
              <a:t>7</a:t>
            </a:fld>
            <a:endParaRPr lang="en-US"/>
          </a:p>
        </p:txBody>
      </p:sp>
    </p:spTree>
    <p:extLst>
      <p:ext uri="{BB962C8B-B14F-4D97-AF65-F5344CB8AC3E}">
        <p14:creationId xmlns:p14="http://schemas.microsoft.com/office/powerpoint/2010/main" xmlns="" val="497774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approaches</a:t>
            </a:r>
            <a:r>
              <a:rPr lang="en-US" baseline="0" dirty="0" smtClean="0"/>
              <a:t> have focused improve the developmental education sequence for students who require it. One approach being tested is breaking the developmental sequence into smaller modules. Tennessee is perhaps the farther along, though Virginia is moving quickly in this direction. Specifically, these states are separating the developmental courses into small modules instead of large, semester length courses. Students are allowed to complete each module at their own. This enables students to move quickly though the parts they have already mastered while spending more time on the main areas of deficiency. Other variations combine this with a diagnostic exam to allow students to exempt some modules completely. </a:t>
            </a:r>
          </a:p>
          <a:p>
            <a:endParaRPr lang="en-US" baseline="0" dirty="0" smtClean="0"/>
          </a:p>
          <a:p>
            <a:r>
              <a:rPr lang="en-US" baseline="0" dirty="0" smtClean="0"/>
              <a:t>Successful implementation of this requires total reorganizing the developmental sequence as well as restructuring how it is taught. It does not fit well within federal financial aid rules and many faculty have trouble with he basic concepts. But early results suggest that, at least for some students, it offers a much quicker path to college readiness. </a:t>
            </a:r>
            <a:endParaRPr lang="en-US" dirty="0"/>
          </a:p>
        </p:txBody>
      </p:sp>
      <p:sp>
        <p:nvSpPr>
          <p:cNvPr id="4" name="Slide Number Placeholder 3"/>
          <p:cNvSpPr>
            <a:spLocks noGrp="1"/>
          </p:cNvSpPr>
          <p:nvPr>
            <p:ph type="sldNum" sz="quarter" idx="10"/>
          </p:nvPr>
        </p:nvSpPr>
        <p:spPr/>
        <p:txBody>
          <a:bodyPr/>
          <a:lstStyle/>
          <a:p>
            <a:fld id="{7B083565-E5FF-4DD9-8E55-C1DC0D0CF046}" type="slidenum">
              <a:rPr lang="en-US" smtClean="0"/>
              <a:pPr/>
              <a:t>8</a:t>
            </a:fld>
            <a:endParaRPr lang="en-US"/>
          </a:p>
        </p:txBody>
      </p:sp>
    </p:spTree>
    <p:extLst>
      <p:ext uri="{BB962C8B-B14F-4D97-AF65-F5344CB8AC3E}">
        <p14:creationId xmlns:p14="http://schemas.microsoft.com/office/powerpoint/2010/main" xmlns="" val="21347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there you have some challenges and a few responses to those challenges. More remains to be done and much that will need to start with asking difficult questions about the nature and purpose of developmental education along with dedicated work to better understand what is truly required to be successful in college. </a:t>
            </a:r>
            <a:endParaRPr lang="en-US" dirty="0"/>
          </a:p>
        </p:txBody>
      </p:sp>
      <p:sp>
        <p:nvSpPr>
          <p:cNvPr id="4" name="Slide Number Placeholder 3"/>
          <p:cNvSpPr>
            <a:spLocks noGrp="1"/>
          </p:cNvSpPr>
          <p:nvPr>
            <p:ph type="sldNum" sz="quarter" idx="10"/>
          </p:nvPr>
        </p:nvSpPr>
        <p:spPr/>
        <p:txBody>
          <a:bodyPr/>
          <a:lstStyle/>
          <a:p>
            <a:fld id="{7B083565-E5FF-4DD9-8E55-C1DC0D0CF046}" type="slidenum">
              <a:rPr lang="en-US" smtClean="0"/>
              <a:pPr/>
              <a:t>9</a:t>
            </a:fld>
            <a:endParaRPr lang="en-US"/>
          </a:p>
        </p:txBody>
      </p:sp>
    </p:spTree>
    <p:extLst>
      <p:ext uri="{BB962C8B-B14F-4D97-AF65-F5344CB8AC3E}">
        <p14:creationId xmlns:p14="http://schemas.microsoft.com/office/powerpoint/2010/main" xmlns="" val="3451086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2F37349-56A3-4016-AE8A-77ADE23B3B73}" type="datetimeFigureOut">
              <a:rPr lang="en-US" smtClean="0"/>
              <a:pPr/>
              <a:t>5/4/2012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8A051B-9228-4F46-8A9D-B4A2B7CBFC6C}"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F37349-56A3-4016-AE8A-77ADE23B3B73}"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A051B-9228-4F46-8A9D-B4A2B7CBFC6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E8A051B-9228-4F46-8A9D-B4A2B7CBFC6C}"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F37349-56A3-4016-AE8A-77ADE23B3B73}"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2F37349-56A3-4016-AE8A-77ADE23B3B73}" type="datetimeFigureOut">
              <a:rPr lang="en-US" smtClean="0"/>
              <a:pPr/>
              <a:t>5/4/2012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E8A051B-9228-4F46-8A9D-B4A2B7CBFC6C}"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2F37349-56A3-4016-AE8A-77ADE23B3B73}" type="datetimeFigureOut">
              <a:rPr lang="en-US" smtClean="0"/>
              <a:pPr/>
              <a:t>5/4/2012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8A051B-9228-4F46-8A9D-B4A2B7CBFC6C}"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2F37349-56A3-4016-AE8A-77ADE23B3B73}" type="datetimeFigureOut">
              <a:rPr lang="en-US" smtClean="0"/>
              <a:pPr/>
              <a:t>5/4/2012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A051B-9228-4F46-8A9D-B4A2B7CBFC6C}"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2F37349-56A3-4016-AE8A-77ADE23B3B73}" type="datetimeFigureOut">
              <a:rPr lang="en-US" smtClean="0"/>
              <a:pPr/>
              <a:t>5/4/2012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E8A051B-9228-4F46-8A9D-B4A2B7CBFC6C}"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F37349-56A3-4016-AE8A-77ADE23B3B73}" type="datetimeFigureOut">
              <a:rPr lang="en-US" smtClean="0"/>
              <a:pPr/>
              <a:t>5/4/2012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E8A051B-9228-4F46-8A9D-B4A2B7CBFC6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2F37349-56A3-4016-AE8A-77ADE23B3B73}" type="datetimeFigureOut">
              <a:rPr lang="en-US" smtClean="0"/>
              <a:pPr/>
              <a:t>5/4/2012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E8A051B-9228-4F46-8A9D-B4A2B7CBFC6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E8A051B-9228-4F46-8A9D-B4A2B7CBFC6C}"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2F37349-56A3-4016-AE8A-77ADE23B3B73}" type="datetimeFigureOut">
              <a:rPr lang="en-US" smtClean="0"/>
              <a:pPr/>
              <a:t>5/4/2012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E8A051B-9228-4F46-8A9D-B4A2B7CBFC6C}"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2F37349-56A3-4016-AE8A-77ADE23B3B73}" type="datetimeFigureOut">
              <a:rPr lang="en-US" smtClean="0"/>
              <a:pPr/>
              <a:t>5/4/2012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2F37349-56A3-4016-AE8A-77ADE23B3B73}" type="datetimeFigureOut">
              <a:rPr lang="en-US" smtClean="0"/>
              <a:pPr/>
              <a:t>5/4/2012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E8A051B-9228-4F46-8A9D-B4A2B7CBFC6C}"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hughes@fcrr.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Dr. John Hughes</a:t>
            </a:r>
          </a:p>
          <a:p>
            <a:r>
              <a:rPr lang="en-US" dirty="0" smtClean="0"/>
              <a:t>Deputy Director of the Regional Education Laboratory - Southeast</a:t>
            </a:r>
            <a:endParaRPr lang="en-US" dirty="0"/>
          </a:p>
        </p:txBody>
      </p:sp>
      <p:sp>
        <p:nvSpPr>
          <p:cNvPr id="2" name="Title 1"/>
          <p:cNvSpPr>
            <a:spLocks noGrp="1"/>
          </p:cNvSpPr>
          <p:nvPr>
            <p:ph type="ctrTitle"/>
          </p:nvPr>
        </p:nvSpPr>
        <p:spPr/>
        <p:txBody>
          <a:bodyPr/>
          <a:lstStyle/>
          <a:p>
            <a:r>
              <a:rPr lang="en-US" dirty="0" smtClean="0"/>
              <a:t>College Readiness</a:t>
            </a:r>
            <a:endParaRPr lang="en-US" dirty="0"/>
          </a:p>
        </p:txBody>
      </p:sp>
    </p:spTree>
    <p:extLst>
      <p:ext uri="{BB962C8B-B14F-4D97-AF65-F5344CB8AC3E}">
        <p14:creationId xmlns:p14="http://schemas.microsoft.com/office/powerpoint/2010/main" xmlns="" val="3650754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Readiness Challenges</a:t>
            </a:r>
            <a:endParaRPr lang="en-US" dirty="0"/>
          </a:p>
        </p:txBody>
      </p:sp>
      <p:sp>
        <p:nvSpPr>
          <p:cNvPr id="3" name="Content Placeholder 2"/>
          <p:cNvSpPr>
            <a:spLocks noGrp="1"/>
          </p:cNvSpPr>
          <p:nvPr>
            <p:ph sz="quarter" idx="1"/>
          </p:nvPr>
        </p:nvSpPr>
        <p:spPr/>
        <p:txBody>
          <a:bodyPr/>
          <a:lstStyle/>
          <a:p>
            <a:r>
              <a:rPr lang="en-US" dirty="0" smtClean="0"/>
              <a:t>Readiness definitions vary dramatically across the country</a:t>
            </a:r>
          </a:p>
          <a:p>
            <a:r>
              <a:rPr lang="en-US" dirty="0" smtClean="0"/>
              <a:t>But regardless of definition, all states have remediation rates that are way too high</a:t>
            </a:r>
          </a:p>
          <a:p>
            <a:r>
              <a:rPr lang="en-US" dirty="0" smtClean="0"/>
              <a:t>Which puts too many people into developmental education</a:t>
            </a:r>
          </a:p>
          <a:p>
            <a:r>
              <a:rPr lang="en-US" dirty="0" smtClean="0"/>
              <a:t>Which can take multiple semesters to complete</a:t>
            </a:r>
          </a:p>
          <a:p>
            <a:r>
              <a:rPr lang="en-US" dirty="0" smtClean="0"/>
              <a:t>While at the same time have not been shown to be effective</a:t>
            </a:r>
          </a:p>
          <a:p>
            <a:pPr lvl="1"/>
            <a:endParaRPr lang="en-US" dirty="0"/>
          </a:p>
        </p:txBody>
      </p:sp>
    </p:spTree>
    <p:extLst>
      <p:ext uri="{BB962C8B-B14F-4D97-AF65-F5344CB8AC3E}">
        <p14:creationId xmlns:p14="http://schemas.microsoft.com/office/powerpoint/2010/main" xmlns="" val="3651780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Developmental Education Effective?</a:t>
            </a:r>
            <a:endParaRPr lang="en-US" dirty="0"/>
          </a:p>
        </p:txBody>
      </p:sp>
      <p:sp>
        <p:nvSpPr>
          <p:cNvPr id="3" name="Content Placeholder 2"/>
          <p:cNvSpPr>
            <a:spLocks noGrp="1"/>
          </p:cNvSpPr>
          <p:nvPr>
            <p:ph sz="quarter" idx="1"/>
          </p:nvPr>
        </p:nvSpPr>
        <p:spPr/>
        <p:txBody>
          <a:bodyPr/>
          <a:lstStyle/>
          <a:p>
            <a:r>
              <a:rPr lang="en-US" dirty="0" smtClean="0"/>
              <a:t>Little systematic evidence shows developmental education works</a:t>
            </a:r>
          </a:p>
          <a:p>
            <a:pPr lvl="1"/>
            <a:r>
              <a:rPr lang="en-US" dirty="0" smtClean="0"/>
              <a:t>Many students fail to complete (or even start)</a:t>
            </a:r>
          </a:p>
          <a:p>
            <a:pPr lvl="1"/>
            <a:r>
              <a:rPr lang="en-US" dirty="0" smtClean="0"/>
              <a:t>Those that do rarely succeed at rates comparable to “ready” students</a:t>
            </a:r>
          </a:p>
          <a:p>
            <a:r>
              <a:rPr lang="en-US" dirty="0" smtClean="0"/>
              <a:t>But the research faces many limitations</a:t>
            </a:r>
          </a:p>
          <a:p>
            <a:pPr lvl="1"/>
            <a:r>
              <a:rPr lang="en-US" dirty="0" smtClean="0"/>
              <a:t>Massive selection biases</a:t>
            </a:r>
          </a:p>
          <a:p>
            <a:pPr lvl="1"/>
            <a:r>
              <a:rPr lang="en-US" dirty="0" smtClean="0"/>
              <a:t>Significant interactions with other factors such as age and finances</a:t>
            </a:r>
            <a:endParaRPr lang="en-US" dirty="0"/>
          </a:p>
        </p:txBody>
      </p:sp>
    </p:spTree>
    <p:extLst>
      <p:ext uri="{BB962C8B-B14F-4D97-AF65-F5344CB8AC3E}">
        <p14:creationId xmlns:p14="http://schemas.microsoft.com/office/powerpoint/2010/main" xmlns="" val="42595347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Reconceptualizing</a:t>
            </a:r>
            <a:r>
              <a:rPr lang="en-US" dirty="0" smtClean="0"/>
              <a:t> Readiness</a:t>
            </a:r>
            <a:endParaRPr lang="en-US" dirty="0"/>
          </a:p>
        </p:txBody>
      </p:sp>
      <p:sp>
        <p:nvSpPr>
          <p:cNvPr id="3" name="Content Placeholder 2"/>
          <p:cNvSpPr>
            <a:spLocks noGrp="1"/>
          </p:cNvSpPr>
          <p:nvPr>
            <p:ph sz="quarter" idx="1"/>
          </p:nvPr>
        </p:nvSpPr>
        <p:spPr/>
        <p:txBody>
          <a:bodyPr>
            <a:normAutofit/>
          </a:bodyPr>
          <a:lstStyle/>
          <a:p>
            <a:r>
              <a:rPr lang="en-US" dirty="0"/>
              <a:t>Is readiness the same for all students - Is it the same for recent high school graduate as returning adults?</a:t>
            </a:r>
          </a:p>
          <a:p>
            <a:pPr lvl="1"/>
            <a:r>
              <a:rPr lang="en-US" dirty="0"/>
              <a:t>How can we differentiate between those who have “forgotten” and those who never learned</a:t>
            </a:r>
            <a:r>
              <a:rPr lang="en-US" dirty="0" smtClean="0"/>
              <a:t>?</a:t>
            </a:r>
          </a:p>
          <a:p>
            <a:pPr lvl="1"/>
            <a:r>
              <a:rPr lang="en-US" dirty="0"/>
              <a:t>Is readiness specific academic knowledge or are there non-academic aspects?</a:t>
            </a:r>
          </a:p>
          <a:p>
            <a:pPr lvl="2"/>
            <a:r>
              <a:rPr lang="en-US" dirty="0" smtClean="0"/>
              <a:t>Even </a:t>
            </a:r>
            <a:r>
              <a:rPr lang="en-US" dirty="0"/>
              <a:t>selective universities have </a:t>
            </a:r>
            <a:r>
              <a:rPr lang="en-US" dirty="0" smtClean="0"/>
              <a:t>non-completers</a:t>
            </a:r>
          </a:p>
          <a:p>
            <a:r>
              <a:rPr lang="en-US" dirty="0" smtClean="0"/>
              <a:t>Are English and math equivalent? Should both be treated the same in terms of placement testing?</a:t>
            </a:r>
          </a:p>
          <a:p>
            <a:pPr lvl="1"/>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xmlns="" val="20933538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Redefining Readiness</a:t>
            </a:r>
            <a:endParaRPr lang="en-US" dirty="0"/>
          </a:p>
        </p:txBody>
      </p:sp>
      <p:sp>
        <p:nvSpPr>
          <p:cNvPr id="3" name="Content Placeholder 2"/>
          <p:cNvSpPr>
            <a:spLocks noGrp="1"/>
          </p:cNvSpPr>
          <p:nvPr>
            <p:ph sz="quarter" idx="1"/>
          </p:nvPr>
        </p:nvSpPr>
        <p:spPr/>
        <p:txBody>
          <a:bodyPr>
            <a:normAutofit/>
          </a:bodyPr>
          <a:lstStyle/>
          <a:p>
            <a:r>
              <a:rPr lang="en-US" dirty="0" smtClean="0"/>
              <a:t>Common core raises standards and expectations but is that enough?</a:t>
            </a:r>
          </a:p>
          <a:p>
            <a:pPr lvl="1"/>
            <a:r>
              <a:rPr lang="en-US" dirty="0"/>
              <a:t>What are the specific skills required to succeed in college? </a:t>
            </a:r>
            <a:endParaRPr lang="en-US" dirty="0" smtClean="0"/>
          </a:p>
          <a:p>
            <a:pPr lvl="1"/>
            <a:r>
              <a:rPr lang="en-US" dirty="0"/>
              <a:t>Should math readiness be based on preparation for algebra and, by implication, calculus?</a:t>
            </a:r>
          </a:p>
          <a:p>
            <a:pPr lvl="2"/>
            <a:r>
              <a:rPr lang="en-US" dirty="0" err="1"/>
              <a:t>Quantway</a:t>
            </a:r>
            <a:r>
              <a:rPr lang="en-US" dirty="0"/>
              <a:t> and </a:t>
            </a:r>
            <a:r>
              <a:rPr lang="en-US" dirty="0" err="1"/>
              <a:t>Statway</a:t>
            </a:r>
            <a:r>
              <a:rPr lang="en-US" dirty="0"/>
              <a:t> offer a new perspective on math </a:t>
            </a:r>
            <a:r>
              <a:rPr lang="en-US" dirty="0" smtClean="0"/>
              <a:t>readiness</a:t>
            </a:r>
            <a:endParaRPr lang="en-US" dirty="0"/>
          </a:p>
          <a:p>
            <a:r>
              <a:rPr lang="en-US" dirty="0" smtClean="0"/>
              <a:t>K-12 needs clear direction from postsecondary </a:t>
            </a:r>
          </a:p>
          <a:p>
            <a:pPr lvl="1"/>
            <a:r>
              <a:rPr lang="en-US" dirty="0" smtClean="0"/>
              <a:t>The target must be clear and consistent, not just “higher”</a:t>
            </a:r>
          </a:p>
          <a:p>
            <a:pPr lvl="1"/>
            <a:endParaRPr lang="en-US" dirty="0" smtClean="0"/>
          </a:p>
          <a:p>
            <a:endParaRPr lang="en-US" dirty="0" smtClean="0"/>
          </a:p>
          <a:p>
            <a:pPr lvl="1"/>
            <a:endParaRPr lang="en-US" dirty="0" smtClean="0"/>
          </a:p>
          <a:p>
            <a:pPr lvl="1"/>
            <a:endParaRPr lang="en-US" dirty="0"/>
          </a:p>
        </p:txBody>
      </p:sp>
    </p:spTree>
    <p:extLst>
      <p:ext uri="{BB962C8B-B14F-4D97-AF65-F5344CB8AC3E}">
        <p14:creationId xmlns:p14="http://schemas.microsoft.com/office/powerpoint/2010/main" xmlns="" val="20935321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Readiness – One Approach</a:t>
            </a:r>
            <a:endParaRPr lang="en-US" dirty="0"/>
          </a:p>
        </p:txBody>
      </p:sp>
      <p:sp>
        <p:nvSpPr>
          <p:cNvPr id="3" name="Content Placeholder 2"/>
          <p:cNvSpPr>
            <a:spLocks noGrp="1"/>
          </p:cNvSpPr>
          <p:nvPr>
            <p:ph sz="quarter" idx="1"/>
          </p:nvPr>
        </p:nvSpPr>
        <p:spPr/>
        <p:txBody>
          <a:bodyPr>
            <a:normAutofit fontScale="92500"/>
          </a:bodyPr>
          <a:lstStyle/>
          <a:p>
            <a:r>
              <a:rPr lang="en-US" dirty="0" smtClean="0"/>
              <a:t>Florida undertook a major effort to define readiness</a:t>
            </a:r>
          </a:p>
          <a:p>
            <a:r>
              <a:rPr lang="en-US" dirty="0" smtClean="0"/>
              <a:t>Involved </a:t>
            </a:r>
            <a:r>
              <a:rPr lang="en-US" i="1" dirty="0" smtClean="0"/>
              <a:t>faculty</a:t>
            </a:r>
            <a:r>
              <a:rPr lang="en-US" dirty="0" smtClean="0"/>
              <a:t> from all sectors – K-12, Community Colleges, Universities</a:t>
            </a:r>
          </a:p>
          <a:p>
            <a:r>
              <a:rPr lang="en-US" dirty="0" smtClean="0"/>
              <a:t>Focused on success (C or better) in specific courses</a:t>
            </a:r>
          </a:p>
          <a:p>
            <a:pPr lvl="1"/>
            <a:r>
              <a:rPr lang="en-US" dirty="0" smtClean="0"/>
              <a:t>Introductory English</a:t>
            </a:r>
          </a:p>
          <a:p>
            <a:pPr lvl="1"/>
            <a:r>
              <a:rPr lang="en-US" dirty="0" smtClean="0"/>
              <a:t>Intermediate Algebra </a:t>
            </a:r>
          </a:p>
          <a:p>
            <a:r>
              <a:rPr lang="en-US" dirty="0" smtClean="0"/>
              <a:t>Identified specific competencies critical to future success</a:t>
            </a:r>
          </a:p>
          <a:p>
            <a:r>
              <a:rPr lang="en-US" dirty="0" smtClean="0"/>
              <a:t>Developed placement test using those competencies</a:t>
            </a:r>
          </a:p>
          <a:p>
            <a:pPr lvl="1"/>
            <a:r>
              <a:rPr lang="en-US" dirty="0" smtClean="0"/>
              <a:t>Operational definition of readiness – mastery of competencies critical to being able to earn a C or better in first credit bearing math and English courses</a:t>
            </a:r>
          </a:p>
          <a:p>
            <a:pPr lvl="1"/>
            <a:endParaRPr lang="en-US" dirty="0"/>
          </a:p>
        </p:txBody>
      </p:sp>
    </p:spTree>
    <p:extLst>
      <p:ext uri="{BB962C8B-B14F-4D97-AF65-F5344CB8AC3E}">
        <p14:creationId xmlns:p14="http://schemas.microsoft.com/office/powerpoint/2010/main" xmlns="" val="1984552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Readiness</a:t>
            </a:r>
            <a:endParaRPr lang="en-US" dirty="0"/>
          </a:p>
        </p:txBody>
      </p:sp>
      <p:sp>
        <p:nvSpPr>
          <p:cNvPr id="3" name="Content Placeholder 2"/>
          <p:cNvSpPr>
            <a:spLocks noGrp="1"/>
          </p:cNvSpPr>
          <p:nvPr>
            <p:ph sz="quarter" idx="1"/>
          </p:nvPr>
        </p:nvSpPr>
        <p:spPr/>
        <p:txBody>
          <a:bodyPr>
            <a:normAutofit fontScale="92500"/>
          </a:bodyPr>
          <a:lstStyle/>
          <a:p>
            <a:r>
              <a:rPr lang="en-US" dirty="0" smtClean="0"/>
              <a:t>Florida now requires all 11</a:t>
            </a:r>
            <a:r>
              <a:rPr lang="en-US" baseline="30000" dirty="0" smtClean="0"/>
              <a:t>th</a:t>
            </a:r>
            <a:r>
              <a:rPr lang="en-US" dirty="0" smtClean="0"/>
              <a:t> grade students to take a college readiness test</a:t>
            </a:r>
          </a:p>
          <a:p>
            <a:r>
              <a:rPr lang="en-US" dirty="0" smtClean="0"/>
              <a:t>Unsuccessful students must then remediate in 12</a:t>
            </a:r>
            <a:r>
              <a:rPr lang="en-US" baseline="30000" dirty="0" smtClean="0"/>
              <a:t>th</a:t>
            </a:r>
            <a:r>
              <a:rPr lang="en-US" dirty="0" smtClean="0"/>
              <a:t> grade</a:t>
            </a:r>
          </a:p>
          <a:p>
            <a:pPr lvl="1"/>
            <a:r>
              <a:rPr lang="en-US" dirty="0" smtClean="0"/>
              <a:t>High schools offer the remediation</a:t>
            </a:r>
          </a:p>
          <a:p>
            <a:pPr lvl="1"/>
            <a:r>
              <a:rPr lang="en-US" dirty="0" smtClean="0"/>
              <a:t>But based on community college curricula and standards</a:t>
            </a:r>
          </a:p>
          <a:p>
            <a:r>
              <a:rPr lang="en-US" dirty="0" smtClean="0"/>
              <a:t>Early results show significant increases in readiness after 12</a:t>
            </a:r>
            <a:r>
              <a:rPr lang="en-US" baseline="30000" dirty="0" smtClean="0"/>
              <a:t>th</a:t>
            </a:r>
            <a:r>
              <a:rPr lang="en-US" dirty="0" smtClean="0"/>
              <a:t> grade</a:t>
            </a:r>
          </a:p>
          <a:p>
            <a:r>
              <a:rPr lang="en-US" dirty="0" smtClean="0"/>
              <a:t>But many districts resist the policy</a:t>
            </a:r>
          </a:p>
          <a:p>
            <a:pPr lvl="1"/>
            <a:r>
              <a:rPr lang="en-US" dirty="0" smtClean="0"/>
              <a:t>Remediation is often closer to 8</a:t>
            </a:r>
            <a:r>
              <a:rPr lang="en-US" baseline="30000" dirty="0" smtClean="0"/>
              <a:t>th</a:t>
            </a:r>
            <a:r>
              <a:rPr lang="en-US" dirty="0" smtClean="0"/>
              <a:t> grade material than 12</a:t>
            </a:r>
            <a:r>
              <a:rPr lang="en-US" baseline="30000" dirty="0" smtClean="0"/>
              <a:t>th</a:t>
            </a:r>
            <a:endParaRPr lang="en-US" dirty="0" smtClean="0"/>
          </a:p>
          <a:p>
            <a:pPr lvl="1"/>
            <a:r>
              <a:rPr lang="en-US" dirty="0" smtClean="0"/>
              <a:t>Additional staffing and training burden</a:t>
            </a:r>
          </a:p>
          <a:p>
            <a:pPr lvl="1"/>
            <a:r>
              <a:rPr lang="en-US" dirty="0" smtClean="0"/>
              <a:t>Question role of college in setting standards</a:t>
            </a:r>
            <a:endParaRPr lang="en-US" dirty="0"/>
          </a:p>
        </p:txBody>
      </p:sp>
    </p:spTree>
    <p:extLst>
      <p:ext uri="{BB962C8B-B14F-4D97-AF65-F5344CB8AC3E}">
        <p14:creationId xmlns:p14="http://schemas.microsoft.com/office/powerpoint/2010/main" xmlns="" val="1362531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Completing the Developmental Education Sequence Lessons from Tennessee</a:t>
            </a:r>
            <a:endParaRPr lang="en-US" sz="2800" dirty="0"/>
          </a:p>
        </p:txBody>
      </p:sp>
      <p:sp>
        <p:nvSpPr>
          <p:cNvPr id="3" name="Content Placeholder 2"/>
          <p:cNvSpPr>
            <a:spLocks noGrp="1"/>
          </p:cNvSpPr>
          <p:nvPr>
            <p:ph sz="quarter" idx="1"/>
          </p:nvPr>
        </p:nvSpPr>
        <p:spPr/>
        <p:txBody>
          <a:bodyPr/>
          <a:lstStyle/>
          <a:p>
            <a:r>
              <a:rPr lang="en-US" dirty="0" err="1" smtClean="0"/>
              <a:t>Dev</a:t>
            </a:r>
            <a:r>
              <a:rPr lang="en-US" dirty="0" smtClean="0"/>
              <a:t> Ed sequence can be 2 to 3 semesters long</a:t>
            </a:r>
          </a:p>
          <a:p>
            <a:r>
              <a:rPr lang="en-US" dirty="0" smtClean="0"/>
              <a:t>The loss of time and money deters many students</a:t>
            </a:r>
          </a:p>
          <a:p>
            <a:r>
              <a:rPr lang="en-US" dirty="0" smtClean="0"/>
              <a:t>In some cases, particularly in math, students lack some skills but have mastered others</a:t>
            </a:r>
          </a:p>
          <a:p>
            <a:r>
              <a:rPr lang="en-US" dirty="0" smtClean="0"/>
              <a:t>Tennessee has taken the lead on</a:t>
            </a:r>
          </a:p>
          <a:p>
            <a:pPr lvl="1"/>
            <a:r>
              <a:rPr lang="en-US" dirty="0" smtClean="0"/>
              <a:t>Breaking the </a:t>
            </a:r>
            <a:r>
              <a:rPr lang="en-US" dirty="0" err="1" smtClean="0"/>
              <a:t>Dev</a:t>
            </a:r>
            <a:r>
              <a:rPr lang="en-US" dirty="0" smtClean="0"/>
              <a:t> Ed sequence into multiple, smaller pieces</a:t>
            </a:r>
          </a:p>
          <a:p>
            <a:pPr lvl="1"/>
            <a:r>
              <a:rPr lang="en-US" dirty="0" smtClean="0"/>
              <a:t>Allowing students to complete each section or module at their own pace</a:t>
            </a:r>
          </a:p>
          <a:p>
            <a:r>
              <a:rPr lang="en-US" dirty="0" smtClean="0"/>
              <a:t>Saves time and money for the student and school</a:t>
            </a:r>
          </a:p>
          <a:p>
            <a:r>
              <a:rPr lang="en-US" dirty="0" smtClean="0"/>
              <a:t>Virginia has also modularized in a significant way</a:t>
            </a:r>
          </a:p>
          <a:p>
            <a:pPr marL="274320" lvl="1" indent="0">
              <a:buNone/>
            </a:pPr>
            <a:endParaRPr lang="en-US" dirty="0" smtClean="0"/>
          </a:p>
        </p:txBody>
      </p:sp>
    </p:spTree>
    <p:extLst>
      <p:ext uri="{BB962C8B-B14F-4D97-AF65-F5344CB8AC3E}">
        <p14:creationId xmlns:p14="http://schemas.microsoft.com/office/powerpoint/2010/main" xmlns="" val="1672372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Comments</a:t>
            </a:r>
            <a:endParaRPr lang="en-US" dirty="0"/>
          </a:p>
        </p:txBody>
      </p:sp>
      <p:sp>
        <p:nvSpPr>
          <p:cNvPr id="3" name="Content Placeholder 2"/>
          <p:cNvSpPr>
            <a:spLocks noGrp="1"/>
          </p:cNvSpPr>
          <p:nvPr>
            <p:ph sz="quarter" idx="1"/>
          </p:nvPr>
        </p:nvSpPr>
        <p:spPr/>
        <p:txBody>
          <a:bodyPr/>
          <a:lstStyle/>
          <a:p>
            <a:r>
              <a:rPr lang="en-US" dirty="0" smtClean="0"/>
              <a:t>Dr. John Hughes</a:t>
            </a:r>
          </a:p>
          <a:p>
            <a:r>
              <a:rPr lang="en-US" dirty="0" smtClean="0">
                <a:hlinkClick r:id="rId3"/>
              </a:rPr>
              <a:t>jhughes@fcrr.org</a:t>
            </a:r>
            <a:endParaRPr lang="en-US" dirty="0" smtClean="0"/>
          </a:p>
          <a:p>
            <a:endParaRPr lang="en-US" dirty="0"/>
          </a:p>
        </p:txBody>
      </p:sp>
    </p:spTree>
    <p:extLst>
      <p:ext uri="{BB962C8B-B14F-4D97-AF65-F5344CB8AC3E}">
        <p14:creationId xmlns:p14="http://schemas.microsoft.com/office/powerpoint/2010/main" xmlns="" val="420501215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1273</TotalTime>
  <Words>2341</Words>
  <Application>Microsoft Office PowerPoint</Application>
  <PresentationFormat>On-screen Show (4:3)</PresentationFormat>
  <Paragraphs>102</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College Readiness</vt:lpstr>
      <vt:lpstr>College Readiness Challenges</vt:lpstr>
      <vt:lpstr>Is Developmental Education Effective?</vt:lpstr>
      <vt:lpstr>Reconceptualizing Readiness</vt:lpstr>
      <vt:lpstr>Redefining Readiness</vt:lpstr>
      <vt:lpstr>Defining Readiness – One Approach</vt:lpstr>
      <vt:lpstr>Increasing Readiness</vt:lpstr>
      <vt:lpstr>Completing the Developmental Education Sequence Lessons from Tennessee</vt:lpstr>
      <vt:lpstr>Questions and Comments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Hughes</dc:creator>
  <cp:lastModifiedBy>Kristin O'Connor</cp:lastModifiedBy>
  <cp:revision>31</cp:revision>
  <dcterms:created xsi:type="dcterms:W3CDTF">2012-04-19T17:27:28Z</dcterms:created>
  <dcterms:modified xsi:type="dcterms:W3CDTF">2012-05-04T17:54:35Z</dcterms:modified>
</cp:coreProperties>
</file>